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  <p:sldMasterId id="2147483655" r:id="rId2"/>
    <p:sldMasterId id="2147483651" r:id="rId3"/>
  </p:sldMasterIdLst>
  <p:notesMasterIdLst>
    <p:notesMasterId r:id="rId21"/>
  </p:notesMasterIdLst>
  <p:handoutMasterIdLst>
    <p:handoutMasterId r:id="rId22"/>
  </p:handoutMasterIdLst>
  <p:sldIdLst>
    <p:sldId id="285" r:id="rId4"/>
    <p:sldId id="338" r:id="rId5"/>
    <p:sldId id="324" r:id="rId6"/>
    <p:sldId id="323" r:id="rId7"/>
    <p:sldId id="325" r:id="rId8"/>
    <p:sldId id="328" r:id="rId9"/>
    <p:sldId id="329" r:id="rId10"/>
    <p:sldId id="331" r:id="rId11"/>
    <p:sldId id="332" r:id="rId12"/>
    <p:sldId id="326" r:id="rId13"/>
    <p:sldId id="327" r:id="rId14"/>
    <p:sldId id="333" r:id="rId15"/>
    <p:sldId id="334" r:id="rId16"/>
    <p:sldId id="336" r:id="rId17"/>
    <p:sldId id="337" r:id="rId18"/>
    <p:sldId id="335" r:id="rId19"/>
    <p:sldId id="339" r:id="rId20"/>
  </p:sldIdLst>
  <p:sldSz cx="12192000" cy="6858000"/>
  <p:notesSz cx="6858000" cy="9144000"/>
  <p:embeddedFontLst>
    <p:embeddedFont>
      <p:font typeface="Adobe Garamond Pro" panose="02020502060506020403" pitchFamily="18" charset="77"/>
      <p:regular r:id="rId23"/>
      <p:italic r:id="rId24"/>
    </p:embeddedFont>
    <p:embeddedFont>
      <p:font typeface="Calibri" panose="020F0502020204030204" pitchFamily="34" charset="0"/>
      <p:regular r:id="rId25"/>
      <p:bold r:id="rId26"/>
      <p:italic r:id="rId27"/>
      <p:boldItalic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56" userDrawn="1">
          <p15:clr>
            <a:srgbClr val="A4A3A4"/>
          </p15:clr>
        </p15:guide>
        <p15:guide id="2" pos="513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F0000"/>
    <a:srgbClr val="15435F"/>
    <a:srgbClr val="002B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351"/>
    <p:restoredTop sz="86152"/>
  </p:normalViewPr>
  <p:slideViewPr>
    <p:cSldViewPr snapToGrid="0" snapToObjects="1">
      <p:cViewPr varScale="1">
        <p:scale>
          <a:sx n="112" d="100"/>
          <a:sy n="112" d="100"/>
        </p:scale>
        <p:origin x="688" y="184"/>
      </p:cViewPr>
      <p:guideLst>
        <p:guide orient="horz" pos="1656"/>
        <p:guide pos="513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27" d="100"/>
          <a:sy n="127" d="100"/>
        </p:scale>
        <p:origin x="5664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font" Target="fonts/font4.fntdata"/><Relationship Id="rId3" Type="http://schemas.openxmlformats.org/officeDocument/2006/relationships/slideMaster" Target="slideMasters/slideMaster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font" Target="fonts/font3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2.fntdata"/><Relationship Id="rId32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handoutMaster" Target="handoutMasters/handoutMaster1.xml"/><Relationship Id="rId27" Type="http://schemas.openxmlformats.org/officeDocument/2006/relationships/font" Target="fonts/font5.fntdata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0F3731F-F716-5242-B21A-2E0F1F29D6C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53A7CCE-FF39-9641-B2AA-D8CBEE85CA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AF894A-70DC-1344-8793-A2A3FB288CFE}" type="datetimeFigureOut">
              <a:rPr lang="en-US" smtClean="0"/>
              <a:t>11/30/20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EDE7CF-13BB-CC48-BA69-F4C8629B72C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ADBE1A-CAAB-2646-8292-A353D543984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CCB099-CC5A-9147-A1BD-CF6AF83AE8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0542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C4BE61-C03A-824C-A357-AB09725BFA9E}" type="datetimeFigureOut">
              <a:rPr lang="en-US" smtClean="0"/>
              <a:t>11/30/20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07DA70-B503-1645-A111-858C3E791C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8755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07DA70-B503-1645-A111-858C3E791C8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5940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 usual, suggest contrasting with what came before, and including 1 or more examples to illustrate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07DA70-B503-1645-A111-858C3E791C8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1028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Like this slide a lot. Might be an opportunity to mention use cases that would work or not work well with k-means.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Might also compare K-means to the different clustering approaches mentioned back in slide 5 and where learners might want to try them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07DA70-B503-1645-A111-858C3E791C8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4500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Matt/Laura:</a:t>
            </a:r>
          </a:p>
          <a:p>
            <a:endParaRPr lang="en-US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slide doesn’t exist but it could be a good opportunity to summarize the main takeaways from this section.</a:t>
            </a:r>
            <a:r>
              <a:rPr lang="en-US" dirty="0">
                <a:effectLst/>
              </a:rPr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07DA70-B503-1645-A111-858C3E791C8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9555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emf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05BE34-7189-A344-B516-A9D086B4E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1325563"/>
          </a:xfrm>
        </p:spPr>
        <p:txBody>
          <a:bodyPr/>
          <a:lstStyle>
            <a:lvl1pPr>
              <a:defRPr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60D938-4304-294B-BEF8-E61AF7D54D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3657"/>
            <a:ext cx="10515600" cy="4157428"/>
          </a:xfrm>
        </p:spPr>
        <p:txBody>
          <a:bodyPr/>
          <a:lstStyle>
            <a:lvl1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E5F365-BB74-B24F-AFD3-B06FB9908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56CE055-ECFD-9048-9FD8-7E2D8656A4F7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B4E0F02-AC1F-3547-9C59-ABCD83A9480C}"/>
              </a:ext>
            </a:extLst>
          </p:cNvPr>
          <p:cNvCxnSpPr>
            <a:cxnSpLocks/>
          </p:cNvCxnSpPr>
          <p:nvPr userDrawn="1"/>
        </p:nvCxnSpPr>
        <p:spPr>
          <a:xfrm>
            <a:off x="914400" y="1344113"/>
            <a:ext cx="11277600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36077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76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9C474A38-ED30-0D4F-A52D-63AB0383869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178784" y="0"/>
            <a:ext cx="4013215" cy="600738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05BE34-7189-A344-B516-A9D086B4E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6492368" cy="1325563"/>
          </a:xfrm>
        </p:spPr>
        <p:txBody>
          <a:bodyPr/>
          <a:lstStyle>
            <a:lvl1pPr>
              <a:defRPr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60D938-4304-294B-BEF8-E61AF7D54D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3657"/>
            <a:ext cx="6492368" cy="4157428"/>
          </a:xfrm>
        </p:spPr>
        <p:txBody>
          <a:bodyPr/>
          <a:lstStyle>
            <a:lvl1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E5F365-BB74-B24F-AFD3-B06FB9908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56CE055-ECFD-9048-9FD8-7E2D8656A4F7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B4E0F02-AC1F-3547-9C59-ABCD83A9480C}"/>
              </a:ext>
            </a:extLst>
          </p:cNvPr>
          <p:cNvCxnSpPr>
            <a:cxnSpLocks/>
          </p:cNvCxnSpPr>
          <p:nvPr userDrawn="1"/>
        </p:nvCxnSpPr>
        <p:spPr>
          <a:xfrm>
            <a:off x="914400" y="1344113"/>
            <a:ext cx="7239000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20702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136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E5F365-BB74-B24F-AFD3-B06FB9908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56CE055-ECFD-9048-9FD8-7E2D8656A4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9380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7E669E2E-04D3-654B-8400-C1AD4BA1EDB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760856" y="1611382"/>
            <a:ext cx="8670287" cy="3074403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ctr">
              <a:lnSpc>
                <a:spcPct val="100000"/>
              </a:lnSpc>
              <a:defRPr sz="6000" b="1" i="0" cap="all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</p:spTree>
    <p:extLst>
      <p:ext uri="{BB962C8B-B14F-4D97-AF65-F5344CB8AC3E}">
        <p14:creationId xmlns:p14="http://schemas.microsoft.com/office/powerpoint/2010/main" val="39775847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6D85BAD0-EAE7-B440-AD61-5D819097A99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5" r="23431"/>
          <a:stretch/>
        </p:blipFill>
        <p:spPr>
          <a:xfrm>
            <a:off x="4770372" y="0"/>
            <a:ext cx="7406640" cy="601896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2432078-29D1-D441-983C-E84A33577F6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3931" t="29788" r="-675" b="13289"/>
          <a:stretch/>
        </p:blipFill>
        <p:spPr>
          <a:xfrm>
            <a:off x="0" y="0"/>
            <a:ext cx="822960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D063E73-448E-2E4C-99BB-CC2E7FEE1ED4}"/>
              </a:ext>
            </a:extLst>
          </p:cNvPr>
          <p:cNvSpPr/>
          <p:nvPr userDrawn="1"/>
        </p:nvSpPr>
        <p:spPr>
          <a:xfrm flipV="1">
            <a:off x="-1" y="6031852"/>
            <a:ext cx="12192001" cy="826131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A859C034-EDF0-724A-B765-C705FDD3B8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80811"/>
            <a:ext cx="28468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B4864EB-539C-3D47-AD29-245514BFE51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492A000-348D-EB46-93B4-17FBDF0D799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49452" y="6236499"/>
            <a:ext cx="2095137" cy="420688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DBEB809-3D09-A445-BE60-71CA746B79C1}"/>
              </a:ext>
            </a:extLst>
          </p:cNvPr>
          <p:cNvCxnSpPr>
            <a:cxnSpLocks/>
          </p:cNvCxnSpPr>
          <p:nvPr userDrawn="1"/>
        </p:nvCxnSpPr>
        <p:spPr>
          <a:xfrm>
            <a:off x="949452" y="4095948"/>
            <a:ext cx="6403848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39503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 userDrawn="1">
          <p15:clr>
            <a:srgbClr val="FBAE40"/>
          </p15:clr>
        </p15:guide>
        <p15:guide id="2" pos="4632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7E669E2E-04D3-654B-8400-C1AD4BA1EDB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760856" y="1611382"/>
            <a:ext cx="8670287" cy="3074403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ctr">
              <a:lnSpc>
                <a:spcPct val="100000"/>
              </a:lnSpc>
              <a:defRPr sz="6000" b="1" i="0" cap="all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</p:spTree>
    <p:extLst>
      <p:ext uri="{BB962C8B-B14F-4D97-AF65-F5344CB8AC3E}">
        <p14:creationId xmlns:p14="http://schemas.microsoft.com/office/powerpoint/2010/main" val="25578369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7E669E2E-04D3-654B-8400-C1AD4BA1EDB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760856" y="1611382"/>
            <a:ext cx="8670287" cy="3074403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ctr">
              <a:lnSpc>
                <a:spcPct val="100000"/>
              </a:lnSpc>
              <a:defRPr sz="6000" b="1" i="0" cap="all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</p:spTree>
    <p:extLst>
      <p:ext uri="{BB962C8B-B14F-4D97-AF65-F5344CB8AC3E}">
        <p14:creationId xmlns:p14="http://schemas.microsoft.com/office/powerpoint/2010/main" val="31807753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05BE34-7189-A344-B516-A9D086B4E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1325563"/>
          </a:xfrm>
        </p:spPr>
        <p:txBody>
          <a:bodyPr/>
          <a:lstStyle>
            <a:lvl1pPr>
              <a:defRPr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60D938-4304-294B-BEF8-E61AF7D54D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3657"/>
            <a:ext cx="10515600" cy="4157428"/>
          </a:xfrm>
        </p:spPr>
        <p:txBody>
          <a:bodyPr/>
          <a:lstStyle>
            <a:lvl1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E5F365-BB74-B24F-AFD3-B06FB9908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56CE055-ECFD-9048-9FD8-7E2D8656A4F7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B4E0F02-AC1F-3547-9C59-ABCD83A9480C}"/>
              </a:ext>
            </a:extLst>
          </p:cNvPr>
          <p:cNvCxnSpPr>
            <a:cxnSpLocks/>
          </p:cNvCxnSpPr>
          <p:nvPr userDrawn="1"/>
        </p:nvCxnSpPr>
        <p:spPr>
          <a:xfrm>
            <a:off x="914400" y="1344113"/>
            <a:ext cx="11277600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99647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76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emf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1E21CAA-EB70-A54F-A7B2-53DD39363DCF}"/>
              </a:ext>
            </a:extLst>
          </p:cNvPr>
          <p:cNvSpPr/>
          <p:nvPr userDrawn="1"/>
        </p:nvSpPr>
        <p:spPr>
          <a:xfrm flipV="1">
            <a:off x="-1" y="6031852"/>
            <a:ext cx="12192001" cy="826131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161F6EB-908C-494B-8ED8-132FA6ECA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DC82D6-7EA9-5B4D-9D85-9E499C2854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543657"/>
            <a:ext cx="10515600" cy="41574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0947A0-B994-684B-9069-CB659E42A6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80811"/>
            <a:ext cx="28468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B4864EB-539C-3D47-AD29-245514BFE51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0E25925-9301-F84B-928D-FA6618766EA2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949452" y="6236499"/>
            <a:ext cx="2095137" cy="420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0371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4" r:id="rId2"/>
    <p:sldLayoutId id="2147483653" r:id="rId3"/>
    <p:sldLayoutId id="2147483657" r:id="rId4"/>
  </p:sldLayoutIdLs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i="0" kern="1200">
          <a:solidFill>
            <a:schemeClr val="accent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176" userDrawn="1">
          <p15:clr>
            <a:srgbClr val="F26B43"/>
          </p15:clr>
        </p15:guide>
        <p15:guide id="2" pos="528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29246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58" r:id="rId2"/>
  </p:sldLayoutIdLs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accent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176">
          <p15:clr>
            <a:srgbClr val="F26B43"/>
          </p15:clr>
        </p15:guide>
        <p15:guide id="2" pos="528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chemeClr val="accent1">
                <a:lumMod val="89000"/>
              </a:schemeClr>
            </a:gs>
            <a:gs pos="23000">
              <a:schemeClr val="accent1">
                <a:lumMod val="89000"/>
              </a:schemeClr>
            </a:gs>
            <a:gs pos="69000">
              <a:schemeClr val="accent1">
                <a:lumMod val="75000"/>
              </a:schemeClr>
            </a:gs>
            <a:gs pos="97000">
              <a:schemeClr val="accent1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AD9E77D-224D-8648-B3B1-DE9C90AFF50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559200" y="1477264"/>
            <a:ext cx="3073600" cy="390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5285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9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accent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200">
          <p15:clr>
            <a:srgbClr val="F26B43"/>
          </p15:clr>
        </p15:guide>
        <p15:guide id="2" pos="52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9D82BB-9BAC-9D4E-8430-29669667E3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B4864EB-539C-3D47-AD29-245514BFE515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6E05EA78-0EF3-D340-950A-92657C70A162}"/>
              </a:ext>
            </a:extLst>
          </p:cNvPr>
          <p:cNvSpPr txBox="1">
            <a:spLocks/>
          </p:cNvSpPr>
          <p:nvPr/>
        </p:nvSpPr>
        <p:spPr>
          <a:xfrm>
            <a:off x="875908" y="4231394"/>
            <a:ext cx="6747934" cy="1207871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5000"/>
              </a:lnSpc>
              <a:spcBef>
                <a:spcPts val="0"/>
              </a:spcBef>
            </a:pPr>
            <a:r>
              <a:rPr lang="en-US" sz="2200" b="1" dirty="0">
                <a:solidFill>
                  <a:schemeClr val="accent1"/>
                </a:solidFill>
                <a:latin typeface="Adobe Garamond Pro" panose="02020502060506020403" pitchFamily="18" charset="77"/>
                <a:cs typeface="Gotham Bold" pitchFamily="2" charset="0"/>
              </a:rPr>
              <a:t>ML for Cybersecurity</a:t>
            </a:r>
            <a:endParaRPr lang="en-US" sz="2200" b="1" i="0" kern="1200" dirty="0">
              <a:solidFill>
                <a:schemeClr val="accent1"/>
              </a:solidFill>
              <a:latin typeface="Adobe Garamond Pro" panose="02020502060506020403" pitchFamily="18" charset="77"/>
              <a:ea typeface="+mn-ea"/>
              <a:cs typeface="Gotham Bold" pitchFamily="2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CA5815A-CAC7-F347-87AD-F56343C6B87F}"/>
              </a:ext>
            </a:extLst>
          </p:cNvPr>
          <p:cNvSpPr txBox="1">
            <a:spLocks/>
          </p:cNvSpPr>
          <p:nvPr/>
        </p:nvSpPr>
        <p:spPr>
          <a:xfrm>
            <a:off x="811505" y="422209"/>
            <a:ext cx="8362422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b="1" i="0" kern="1200">
                <a:solidFill>
                  <a:schemeClr val="accent1"/>
                </a:solidFill>
                <a:latin typeface="Gotham Bold" pitchFamily="2" charset="0"/>
                <a:ea typeface="+mj-ea"/>
                <a:cs typeface="Gotham Bold" pitchFamily="2" charset="0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4400">
                <a:latin typeface="Arial" panose="020B0604020202020204" pitchFamily="34" charset="0"/>
                <a:cs typeface="Arial" panose="020B0604020202020204" pitchFamily="34" charset="0"/>
              </a:rPr>
              <a:t>Module 1.4: </a:t>
            </a:r>
            <a:endParaRPr lang="en-US" sz="4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lnSpc>
                <a:spcPct val="100000"/>
              </a:lnSpc>
            </a:pPr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Unsupervised Learning</a:t>
            </a:r>
          </a:p>
          <a:p>
            <a:pPr algn="l"/>
            <a:r>
              <a:rPr lang="en-US" sz="3200" b="0" dirty="0">
                <a:latin typeface="Arial" panose="020B0604020202020204" pitchFamily="34" charset="0"/>
                <a:cs typeface="Arial" panose="020B0604020202020204" pitchFamily="34" charset="0"/>
              </a:rPr>
              <a:t>Clustering; Dimensionality Reduction</a:t>
            </a:r>
          </a:p>
        </p:txBody>
      </p:sp>
    </p:spTree>
    <p:extLst>
      <p:ext uri="{BB962C8B-B14F-4D97-AF65-F5344CB8AC3E}">
        <p14:creationId xmlns:p14="http://schemas.microsoft.com/office/powerpoint/2010/main" val="20849695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C485A7A-6D4C-6449-95D3-D40C9E876BB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Dimensionality Reduction</a:t>
            </a:r>
          </a:p>
        </p:txBody>
      </p:sp>
    </p:spTree>
    <p:extLst>
      <p:ext uri="{BB962C8B-B14F-4D97-AF65-F5344CB8AC3E}">
        <p14:creationId xmlns:p14="http://schemas.microsoft.com/office/powerpoint/2010/main" val="33335145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CACF11-0027-A74B-A13D-51FB15CF2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Challenge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F7A17DA-1B11-274A-8F10-BA65505F2A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Given data set</a:t>
            </a:r>
          </a:p>
          <a:p>
            <a:pPr lvl="1"/>
            <a:r>
              <a:rPr lang="en-US" dirty="0"/>
              <a:t>obtain “embedding” (low-dimensional representation)</a:t>
            </a:r>
          </a:p>
          <a:p>
            <a:endParaRPr lang="en-US" dirty="0"/>
          </a:p>
          <a:p>
            <a:r>
              <a:rPr lang="en-US" dirty="0"/>
              <a:t>Motivation </a:t>
            </a:r>
          </a:p>
          <a:p>
            <a:pPr lvl="1"/>
            <a:r>
              <a:rPr lang="en-US" dirty="0"/>
              <a:t>Visualization (k=1,2,3) </a:t>
            </a:r>
          </a:p>
          <a:p>
            <a:pPr lvl="1"/>
            <a:r>
              <a:rPr lang="en-US" dirty="0"/>
              <a:t>Regularization (model selection) </a:t>
            </a:r>
          </a:p>
          <a:p>
            <a:pPr lvl="1"/>
            <a:r>
              <a:rPr lang="en-US" dirty="0"/>
              <a:t>Unsupervised feature discovery (i.e., determine features from data!)</a:t>
            </a:r>
          </a:p>
        </p:txBody>
      </p:sp>
    </p:spTree>
    <p:extLst>
      <p:ext uri="{BB962C8B-B14F-4D97-AF65-F5344CB8AC3E}">
        <p14:creationId xmlns:p14="http://schemas.microsoft.com/office/powerpoint/2010/main" val="1837390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CACF11-0027-A74B-A13D-51FB15CF2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F7A17DA-1B11-274A-8F10-BA65505F2A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Given data set</a:t>
            </a:r>
          </a:p>
          <a:p>
            <a:pPr lvl="1"/>
            <a:r>
              <a:rPr lang="en-US" dirty="0"/>
              <a:t>obtain “embedding” (low-dimensional representation)</a:t>
            </a:r>
          </a:p>
          <a:p>
            <a:endParaRPr lang="en-US" dirty="0"/>
          </a:p>
          <a:p>
            <a:r>
              <a:rPr lang="en-US" dirty="0"/>
              <a:t>Motivation </a:t>
            </a:r>
          </a:p>
          <a:p>
            <a:pPr lvl="1"/>
            <a:r>
              <a:rPr lang="en-US" dirty="0"/>
              <a:t>Visualization (k=1,2,3) </a:t>
            </a:r>
          </a:p>
          <a:p>
            <a:pPr lvl="1"/>
            <a:r>
              <a:rPr lang="en-US" dirty="0"/>
              <a:t>Regularization (model selection) </a:t>
            </a:r>
          </a:p>
          <a:p>
            <a:pPr lvl="1"/>
            <a:r>
              <a:rPr lang="en-US" dirty="0"/>
              <a:t>Unsupervised feature discovery (i.e., determine features from data!)</a:t>
            </a:r>
          </a:p>
        </p:txBody>
      </p:sp>
    </p:spTree>
    <p:extLst>
      <p:ext uri="{BB962C8B-B14F-4D97-AF65-F5344CB8AC3E}">
        <p14:creationId xmlns:p14="http://schemas.microsoft.com/office/powerpoint/2010/main" val="41158984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CACF11-0027-A74B-A13D-51FB15CF2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Approaches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F7A17DA-1B11-274A-8F10-BA65505F2A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Linear dimension reduction</a:t>
            </a:r>
          </a:p>
          <a:p>
            <a:pPr lvl="1"/>
            <a:r>
              <a:rPr lang="en-US" dirty="0"/>
              <a:t>PCA, SVD, LDA</a:t>
            </a:r>
          </a:p>
          <a:p>
            <a:r>
              <a:rPr lang="en-US" dirty="0"/>
              <a:t>Nonlinear dimension reduction </a:t>
            </a:r>
          </a:p>
          <a:p>
            <a:pPr lvl="1"/>
            <a:r>
              <a:rPr lang="en-US" dirty="0"/>
              <a:t>(parametric or non-parametric)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9DCA956-505B-774C-8D54-0A55BFF604C7}"/>
              </a:ext>
            </a:extLst>
          </p:cNvPr>
          <p:cNvGrpSpPr/>
          <p:nvPr/>
        </p:nvGrpSpPr>
        <p:grpSpPr>
          <a:xfrm>
            <a:off x="7104378" y="185956"/>
            <a:ext cx="5087622" cy="5804185"/>
            <a:chOff x="7104378" y="209298"/>
            <a:chExt cx="5087622" cy="580418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728D881-310C-4E45-B87D-9038E286DBA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104378" y="209298"/>
              <a:ext cx="4847803" cy="5527186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4B05D59-FA69-294C-83F3-DDE74A738ADE}"/>
                </a:ext>
              </a:extLst>
            </p:cNvPr>
            <p:cNvSpPr/>
            <p:nvPr/>
          </p:nvSpPr>
          <p:spPr>
            <a:xfrm>
              <a:off x="10253649" y="5736484"/>
              <a:ext cx="1938351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/>
                <a:t>Credit @NOELIAGOROD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A01FE5A8-B03B-6A43-BE75-9943E0E4BFE6}"/>
                </a:ext>
              </a:extLst>
            </p:cNvPr>
            <p:cNvSpPr/>
            <p:nvPr/>
          </p:nvSpPr>
          <p:spPr>
            <a:xfrm>
              <a:off x="9019309" y="2036618"/>
              <a:ext cx="1234340" cy="484909"/>
            </a:xfrm>
            <a:prstGeom prst="ellipse">
              <a:avLst/>
            </a:prstGeom>
            <a:solidFill>
              <a:srgbClr val="800000">
                <a:alpha val="28627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82FBBD72-4F75-B642-B1F9-AE87CFB9AEB3}"/>
                </a:ext>
              </a:extLst>
            </p:cNvPr>
            <p:cNvSpPr/>
            <p:nvPr/>
          </p:nvSpPr>
          <p:spPr>
            <a:xfrm>
              <a:off x="8713006" y="1411683"/>
              <a:ext cx="902049" cy="347936"/>
            </a:xfrm>
            <a:prstGeom prst="ellipse">
              <a:avLst/>
            </a:prstGeom>
            <a:solidFill>
              <a:srgbClr val="800000">
                <a:alpha val="28627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A974516-7ACA-CD4D-8741-8DF585B6505F}"/>
                </a:ext>
              </a:extLst>
            </p:cNvPr>
            <p:cNvSpPr/>
            <p:nvPr/>
          </p:nvSpPr>
          <p:spPr>
            <a:xfrm>
              <a:off x="7182083" y="1850125"/>
              <a:ext cx="1406233" cy="347936"/>
            </a:xfrm>
            <a:prstGeom prst="ellipse">
              <a:avLst/>
            </a:prstGeom>
            <a:solidFill>
              <a:srgbClr val="800000">
                <a:alpha val="28627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ED3F4F2F-E1DA-3340-AD21-5FA5FD800D4C}"/>
                </a:ext>
              </a:extLst>
            </p:cNvPr>
            <p:cNvSpPr/>
            <p:nvPr/>
          </p:nvSpPr>
          <p:spPr>
            <a:xfrm>
              <a:off x="7330567" y="2218069"/>
              <a:ext cx="330997" cy="236982"/>
            </a:xfrm>
            <a:prstGeom prst="ellipse">
              <a:avLst/>
            </a:prstGeom>
            <a:solidFill>
              <a:srgbClr val="800000">
                <a:alpha val="28627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264739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CACF11-0027-A74B-A13D-51FB15CF2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Principal Component Analysis (PCA)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F7A17DA-1B11-274A-8F10-BA65505F2A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Suppose we wish to project data from </a:t>
            </a:r>
            <a:r>
              <a:rPr lang="en-US" i="1" dirty="0"/>
              <a:t>d </a:t>
            </a:r>
            <a:r>
              <a:rPr lang="en-US" dirty="0"/>
              <a:t>to </a:t>
            </a:r>
            <a:r>
              <a:rPr lang="en-US" i="1" dirty="0"/>
              <a:t>k</a:t>
            </a:r>
            <a:r>
              <a:rPr lang="en-US" dirty="0"/>
              <a:t> dimension: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This is called the Principal Component Analysis problem </a:t>
            </a:r>
          </a:p>
          <a:p>
            <a:r>
              <a:rPr lang="en-US" dirty="0"/>
              <a:t>Its solution can be obtained in closed form even for k&gt;1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08EA7D-7526-9F43-B0DC-50B16E05B1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2160" y="2142490"/>
            <a:ext cx="5088890" cy="86402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C0DF88B-ACAE-044E-A548-0DBD67EB87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340" y="3006513"/>
            <a:ext cx="6817360" cy="493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1162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D5DE97D-BDE9-AE4E-A60D-C3C0DEFE4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PCA is a Projection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8136A1E-DB5E-D340-B2CD-8029E65938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3657"/>
            <a:ext cx="5596890" cy="4157428"/>
          </a:xfrm>
        </p:spPr>
        <p:txBody>
          <a:bodyPr/>
          <a:lstStyle/>
          <a:p>
            <a:r>
              <a:rPr lang="en-US" dirty="0"/>
              <a:t>The linear mapping obtained from PCA projects vectors into a </a:t>
            </a:r>
            <a:r>
              <a:rPr lang="en-US" i="1" dirty="0"/>
              <a:t>k</a:t>
            </a:r>
            <a:r>
              <a:rPr lang="en-US" dirty="0"/>
              <a:t>-dimensional subspace </a:t>
            </a:r>
          </a:p>
          <a:p>
            <a:pPr lvl="1"/>
            <a:r>
              <a:rPr lang="en-US" dirty="0"/>
              <a:t>This projection is chosen to minimize the reconstruction error (measured in Euclidean norm)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12FB60-26D8-CB46-9D13-CD6CBDA6A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CE055-ECFD-9048-9FD8-7E2D8656A4F7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86E0708-C484-6E42-8459-4480B03305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1039" y="1543657"/>
            <a:ext cx="4492649" cy="3579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0864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CACF11-0027-A74B-A13D-51FB15CF2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Eigen Faces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0B22052-297C-CC4B-87D5-B479A79817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9672" y="1543050"/>
            <a:ext cx="10492655" cy="4157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671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A64B4ED-0A70-5543-84C4-4147BD5CC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Concluding remarks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99CE022-CE40-4B4A-9F1D-38C7AE5956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63644B-2BF2-2549-841E-79411AA1A2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CE055-ECFD-9048-9FD8-7E2D8656A4F7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66699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E73D65E-0C1C-E441-8842-735F33E16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Motivating example in cybersecurity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6CB0B3-C8BE-244C-A594-9C7C7AB5B9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0543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6AD07B5-C1B2-A54D-8BA1-61D32E7B3B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Unsupervised Learning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5521D6-C804-5E47-B5FB-304222FCDE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Learning without labels</a:t>
            </a:r>
          </a:p>
          <a:p>
            <a:r>
              <a:rPr lang="en-US" dirty="0"/>
              <a:t>Typically useful for exploratory data analysis (find patterns, visualization)</a:t>
            </a:r>
          </a:p>
          <a:p>
            <a:r>
              <a:rPr lang="en-US" dirty="0"/>
              <a:t>Most common methods</a:t>
            </a:r>
          </a:p>
          <a:p>
            <a:pPr lvl="1"/>
            <a:r>
              <a:rPr lang="en-US" b="1" dirty="0">
                <a:solidFill>
                  <a:srgbClr val="7F0000"/>
                </a:solidFill>
              </a:rPr>
              <a:t>Clustering</a:t>
            </a:r>
            <a:r>
              <a:rPr lang="en-US" b="1" dirty="0"/>
              <a:t> </a:t>
            </a:r>
            <a:r>
              <a:rPr lang="en-US" dirty="0"/>
              <a:t>(unsupervised classification)</a:t>
            </a:r>
          </a:p>
          <a:p>
            <a:pPr lvl="1"/>
            <a:r>
              <a:rPr lang="en-US" b="1" dirty="0">
                <a:solidFill>
                  <a:srgbClr val="7F0000"/>
                </a:solidFill>
              </a:rPr>
              <a:t>Dimensionality reduction </a:t>
            </a:r>
            <a:r>
              <a:rPr lang="en-US" dirty="0"/>
              <a:t>(unsupervised regression)</a:t>
            </a:r>
          </a:p>
        </p:txBody>
      </p:sp>
    </p:spTree>
    <p:extLst>
      <p:ext uri="{BB962C8B-B14F-4D97-AF65-F5344CB8AC3E}">
        <p14:creationId xmlns:p14="http://schemas.microsoft.com/office/powerpoint/2010/main" val="20319730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C485A7A-6D4C-6449-95D3-D40C9E876BB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Clustering</a:t>
            </a:r>
          </a:p>
        </p:txBody>
      </p:sp>
    </p:spTree>
    <p:extLst>
      <p:ext uri="{BB962C8B-B14F-4D97-AF65-F5344CB8AC3E}">
        <p14:creationId xmlns:p14="http://schemas.microsoft.com/office/powerpoint/2010/main" val="3253686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CACF11-0027-A74B-A13D-51FB15CF2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Clustering?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F7A17DA-1B11-274A-8F10-BA65505F2A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Given data points, group into clusters such that </a:t>
            </a:r>
          </a:p>
          <a:p>
            <a:pPr lvl="1"/>
            <a:r>
              <a:rPr lang="en-US" dirty="0"/>
              <a:t>Similar points are in the same cluster </a:t>
            </a:r>
          </a:p>
          <a:p>
            <a:pPr lvl="1"/>
            <a:r>
              <a:rPr lang="en-US" dirty="0"/>
              <a:t>Dissimilar points are in different clusters </a:t>
            </a:r>
          </a:p>
          <a:p>
            <a:r>
              <a:rPr lang="en-US" dirty="0"/>
              <a:t>Points are typically represented either </a:t>
            </a:r>
          </a:p>
          <a:p>
            <a:pPr lvl="1"/>
            <a:r>
              <a:rPr lang="en-US" dirty="0"/>
              <a:t>in (high-dimensional) Euclidean space </a:t>
            </a:r>
          </a:p>
          <a:p>
            <a:pPr lvl="1"/>
            <a:r>
              <a:rPr lang="en-US" dirty="0"/>
              <a:t>with distances specified by a metric or kernel </a:t>
            </a:r>
          </a:p>
          <a:p>
            <a:r>
              <a:rPr lang="en-US" dirty="0"/>
              <a:t>Related: Anomaly / outlier detection</a:t>
            </a:r>
          </a:p>
          <a:p>
            <a:pPr lvl="1"/>
            <a:r>
              <a:rPr lang="en-US" dirty="0"/>
              <a:t>Identification of points that “don’t fit well in any of the clusters”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66719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05BEE5A-066B-1C43-8397-860CEFA95C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Standard Approaches to Clustering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C411CC2-8E94-B949-9D8A-B8D2D7C731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Hierarchical clustering </a:t>
            </a:r>
          </a:p>
          <a:p>
            <a:pPr lvl="1"/>
            <a:r>
              <a:rPr lang="en-US" sz="2000" dirty="0"/>
              <a:t>Build a tree (bottom-up or top-down), representing distances among data points </a:t>
            </a:r>
          </a:p>
          <a:p>
            <a:pPr lvl="1"/>
            <a:r>
              <a:rPr lang="en-US" sz="2000" dirty="0"/>
              <a:t>Example: single-, average- linkage clustering </a:t>
            </a:r>
          </a:p>
          <a:p>
            <a:r>
              <a:rPr lang="en-US" sz="2400" dirty="0"/>
              <a:t>Partitional approaches </a:t>
            </a:r>
          </a:p>
          <a:p>
            <a:pPr lvl="1"/>
            <a:r>
              <a:rPr lang="en-US" sz="2000" dirty="0"/>
              <a:t>Define and optimize a notion of “cost” defined over partitions </a:t>
            </a:r>
          </a:p>
          <a:p>
            <a:pPr lvl="1"/>
            <a:r>
              <a:rPr lang="en-US" sz="2000" dirty="0"/>
              <a:t>Example: Spectral clustering, graph-cut based approaches </a:t>
            </a:r>
          </a:p>
          <a:p>
            <a:r>
              <a:rPr lang="en-US" sz="2400" dirty="0"/>
              <a:t>Model-based approaches </a:t>
            </a:r>
          </a:p>
          <a:p>
            <a:pPr lvl="1"/>
            <a:r>
              <a:rPr lang="en-US" sz="2000" dirty="0"/>
              <a:t>Maintain cluster “models” and infer cluster membership (e.g., assign each point to closest center) </a:t>
            </a:r>
          </a:p>
          <a:p>
            <a:pPr lvl="1"/>
            <a:r>
              <a:rPr lang="en-US" sz="2000" dirty="0"/>
              <a:t>Example: </a:t>
            </a:r>
            <a:r>
              <a:rPr lang="en-US" sz="2000" b="1" dirty="0">
                <a:solidFill>
                  <a:srgbClr val="7F0000"/>
                </a:solidFill>
              </a:rPr>
              <a:t>k-means</a:t>
            </a:r>
            <a:r>
              <a:rPr lang="en-US" sz="2000" dirty="0"/>
              <a:t>, Gaussian mixture models, …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65018A-AF96-924D-951A-B31DD6510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CE055-ECFD-9048-9FD8-7E2D8656A4F7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15571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05BEE5A-066B-1C43-8397-860CEFA95C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K-means Clustering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C411CC2-8E94-B949-9D8A-B8D2D7C731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000" dirty="0"/>
              <a:t>Represent each cluster by single point (center) </a:t>
            </a:r>
          </a:p>
          <a:p>
            <a:r>
              <a:rPr lang="en-US" sz="2000" dirty="0"/>
              <a:t>Assign points to closest center </a:t>
            </a:r>
          </a:p>
          <a:p>
            <a:r>
              <a:rPr lang="en-US" sz="2000" dirty="0"/>
              <a:t>Induces Voronoi partition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65018A-AF96-924D-951A-B31DD6510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CE055-ECFD-9048-9FD8-7E2D8656A4F7}" type="slidenum">
              <a:rPr lang="en-US" smtClean="0"/>
              <a:pPr/>
              <a:t>7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5935396-B3DE-DF46-A730-7D7D5AA0BC67}"/>
              </a:ext>
            </a:extLst>
          </p:cNvPr>
          <p:cNvGrpSpPr/>
          <p:nvPr/>
        </p:nvGrpSpPr>
        <p:grpSpPr>
          <a:xfrm>
            <a:off x="7344408" y="236763"/>
            <a:ext cx="4847803" cy="5818844"/>
            <a:chOff x="7104378" y="209298"/>
            <a:chExt cx="4847803" cy="5818844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A8EA349-010D-A543-B218-19F53FCC69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104378" y="209298"/>
              <a:ext cx="4847803" cy="5527186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81ECCF8-88CC-514A-941A-AAF790F32F30}"/>
                </a:ext>
              </a:extLst>
            </p:cNvPr>
            <p:cNvSpPr/>
            <p:nvPr/>
          </p:nvSpPr>
          <p:spPr>
            <a:xfrm>
              <a:off x="10013619" y="5751143"/>
              <a:ext cx="1938351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/>
                <a:t>Credit @NOELIAGOROD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84F31B7A-DC75-374E-85A1-9D07D894A7F0}"/>
                </a:ext>
              </a:extLst>
            </p:cNvPr>
            <p:cNvSpPr/>
            <p:nvPr/>
          </p:nvSpPr>
          <p:spPr>
            <a:xfrm>
              <a:off x="9019309" y="2036618"/>
              <a:ext cx="1234340" cy="484909"/>
            </a:xfrm>
            <a:prstGeom prst="ellipse">
              <a:avLst/>
            </a:prstGeom>
            <a:solidFill>
              <a:srgbClr val="800000">
                <a:alpha val="28627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AC2BACD7-AA56-6543-B55C-07DE9BA8B666}"/>
                </a:ext>
              </a:extLst>
            </p:cNvPr>
            <p:cNvSpPr/>
            <p:nvPr/>
          </p:nvSpPr>
          <p:spPr>
            <a:xfrm>
              <a:off x="8713006" y="1411683"/>
              <a:ext cx="902049" cy="347936"/>
            </a:xfrm>
            <a:prstGeom prst="ellipse">
              <a:avLst/>
            </a:prstGeom>
            <a:solidFill>
              <a:srgbClr val="800000">
                <a:alpha val="28627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311B3D56-0917-5148-9ACF-C8ED62E02951}"/>
                </a:ext>
              </a:extLst>
            </p:cNvPr>
            <p:cNvSpPr/>
            <p:nvPr/>
          </p:nvSpPr>
          <p:spPr>
            <a:xfrm>
              <a:off x="8568284" y="469093"/>
              <a:ext cx="902049" cy="292426"/>
            </a:xfrm>
            <a:prstGeom prst="ellipse">
              <a:avLst/>
            </a:prstGeom>
            <a:solidFill>
              <a:srgbClr val="800000">
                <a:alpha val="28627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B1AEFC2-C3AB-F84D-B310-E552EF56E24A}"/>
                </a:ext>
              </a:extLst>
            </p:cNvPr>
            <p:cNvSpPr/>
            <p:nvPr/>
          </p:nvSpPr>
          <p:spPr>
            <a:xfrm>
              <a:off x="8505192" y="259734"/>
              <a:ext cx="415628" cy="217415"/>
            </a:xfrm>
            <a:prstGeom prst="ellipse">
              <a:avLst/>
            </a:prstGeom>
            <a:solidFill>
              <a:srgbClr val="800000">
                <a:alpha val="28627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32CB82F8-3F5A-1C49-B34F-03A62BA61B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0780" y="2799734"/>
            <a:ext cx="3028950" cy="3144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14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05BEE5A-066B-1C43-8397-860CEFA95C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K-means Algorithm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C411CC2-8E94-B949-9D8A-B8D2D7C731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000" dirty="0"/>
              <a:t>Initialize cluster centers</a:t>
            </a:r>
          </a:p>
          <a:p>
            <a:r>
              <a:rPr lang="en-US" sz="2000" dirty="0"/>
              <a:t>While not converged</a:t>
            </a:r>
          </a:p>
          <a:p>
            <a:pPr lvl="1"/>
            <a:r>
              <a:rPr lang="en-US" sz="1600" dirty="0"/>
              <a:t>Assign each point to closest center </a:t>
            </a:r>
          </a:p>
          <a:p>
            <a:pPr lvl="1"/>
            <a:r>
              <a:rPr lang="en-US" sz="1600" dirty="0"/>
              <a:t>Update center as mean of assigned data points</a:t>
            </a:r>
          </a:p>
          <a:p>
            <a:pPr lvl="1"/>
            <a:endParaRPr lang="en-US" sz="16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65018A-AF96-924D-951A-B31DD6510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CE055-ECFD-9048-9FD8-7E2D8656A4F7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743C1F4-42E6-8146-AB2D-069D73EF10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6620" y="1644359"/>
            <a:ext cx="3869087" cy="4017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5132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05BEE5A-066B-1C43-8397-860CEFA95C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Properties and challenges with K-means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C411CC2-8E94-B949-9D8A-B8D2D7C731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000" dirty="0"/>
              <a:t>Generally only converges to local optimum </a:t>
            </a:r>
          </a:p>
          <a:p>
            <a:pPr lvl="1"/>
            <a:r>
              <a:rPr lang="en-US" sz="1600" dirty="0"/>
              <a:t>Performance strongly dependent on initialization! </a:t>
            </a:r>
          </a:p>
          <a:p>
            <a:r>
              <a:rPr lang="en-US" sz="2000" dirty="0"/>
              <a:t>Number of iterations required can be exponential </a:t>
            </a:r>
          </a:p>
          <a:p>
            <a:pPr lvl="1"/>
            <a:r>
              <a:rPr lang="en-US" sz="1600" dirty="0"/>
              <a:t>In practice however often converges very quickly </a:t>
            </a:r>
            <a:r>
              <a:rPr lang="en-US" sz="2000" dirty="0"/>
              <a:t> </a:t>
            </a:r>
          </a:p>
          <a:p>
            <a:r>
              <a:rPr lang="en-US" sz="2000" dirty="0"/>
              <a:t>Cannot well model clusters of arbitrary shape</a:t>
            </a:r>
          </a:p>
          <a:p>
            <a:r>
              <a:rPr lang="en-US" sz="2000" b="1" dirty="0">
                <a:solidFill>
                  <a:srgbClr val="7F0000"/>
                </a:solidFill>
              </a:rPr>
              <a:t>Determining the number of clusters </a:t>
            </a:r>
            <a:r>
              <a:rPr lang="en-US" sz="2000" b="1" i="1" dirty="0">
                <a:solidFill>
                  <a:srgbClr val="7F0000"/>
                </a:solidFill>
              </a:rPr>
              <a:t>k</a:t>
            </a:r>
            <a:r>
              <a:rPr lang="en-US" sz="2000" b="1" dirty="0">
                <a:solidFill>
                  <a:srgbClr val="7F0000"/>
                </a:solidFill>
              </a:rPr>
              <a:t> is difficult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65018A-AF96-924D-951A-B31DD6510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CE055-ECFD-9048-9FD8-7E2D8656A4F7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743C1F4-42E6-8146-AB2D-069D73EF10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6620" y="1644359"/>
            <a:ext cx="3869087" cy="4017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4616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UChicago Palette">
      <a:dk1>
        <a:srgbClr val="000000"/>
      </a:dk1>
      <a:lt1>
        <a:srgbClr val="FFFFFF"/>
      </a:lt1>
      <a:dk2>
        <a:srgbClr val="727372"/>
      </a:dk2>
      <a:lt2>
        <a:srgbClr val="D8D9D8"/>
      </a:lt2>
      <a:accent1>
        <a:srgbClr val="800000"/>
      </a:accent1>
      <a:accent2>
        <a:srgbClr val="EAAA00"/>
      </a:accent2>
      <a:accent3>
        <a:srgbClr val="DE7C00"/>
      </a:accent3>
      <a:accent4>
        <a:srgbClr val="789D49"/>
      </a:accent4>
      <a:accent5>
        <a:srgbClr val="007396"/>
      </a:accent5>
      <a:accent6>
        <a:srgbClr val="59305F"/>
      </a:accent6>
      <a:hlink>
        <a:srgbClr val="002A3A"/>
      </a:hlink>
      <a:folHlink>
        <a:srgbClr val="41273B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Theme">
  <a:themeElements>
    <a:clrScheme name="UChicago Palette">
      <a:dk1>
        <a:srgbClr val="000000"/>
      </a:dk1>
      <a:lt1>
        <a:srgbClr val="FFFFFF"/>
      </a:lt1>
      <a:dk2>
        <a:srgbClr val="727372"/>
      </a:dk2>
      <a:lt2>
        <a:srgbClr val="D8D9D8"/>
      </a:lt2>
      <a:accent1>
        <a:srgbClr val="800000"/>
      </a:accent1>
      <a:accent2>
        <a:srgbClr val="EAAA00"/>
      </a:accent2>
      <a:accent3>
        <a:srgbClr val="DE7C00"/>
      </a:accent3>
      <a:accent4>
        <a:srgbClr val="789D49"/>
      </a:accent4>
      <a:accent5>
        <a:srgbClr val="007396"/>
      </a:accent5>
      <a:accent6>
        <a:srgbClr val="59305F"/>
      </a:accent6>
      <a:hlink>
        <a:srgbClr val="002A3A"/>
      </a:hlink>
      <a:folHlink>
        <a:srgbClr val="41273B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Theme">
  <a:themeElements>
    <a:clrScheme name="UChicago Palette">
      <a:dk1>
        <a:srgbClr val="000000"/>
      </a:dk1>
      <a:lt1>
        <a:srgbClr val="FFFFFF"/>
      </a:lt1>
      <a:dk2>
        <a:srgbClr val="727372"/>
      </a:dk2>
      <a:lt2>
        <a:srgbClr val="D8D9D8"/>
      </a:lt2>
      <a:accent1>
        <a:srgbClr val="800000"/>
      </a:accent1>
      <a:accent2>
        <a:srgbClr val="EAAA00"/>
      </a:accent2>
      <a:accent3>
        <a:srgbClr val="DE7C00"/>
      </a:accent3>
      <a:accent4>
        <a:srgbClr val="789D49"/>
      </a:accent4>
      <a:accent5>
        <a:srgbClr val="007396"/>
      </a:accent5>
      <a:accent6>
        <a:srgbClr val="59305F"/>
      </a:accent6>
      <a:hlink>
        <a:srgbClr val="002A3A"/>
      </a:hlink>
      <a:folHlink>
        <a:srgbClr val="41273B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2318</TotalTime>
  <Words>556</Words>
  <Application>Microsoft Macintosh PowerPoint</Application>
  <PresentationFormat>Widescreen</PresentationFormat>
  <Paragraphs>100</Paragraphs>
  <Slides>17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Calibri</vt:lpstr>
      <vt:lpstr>Arial</vt:lpstr>
      <vt:lpstr>Adobe Garamond Pro</vt:lpstr>
      <vt:lpstr>Office Theme</vt:lpstr>
      <vt:lpstr>2_Office Theme</vt:lpstr>
      <vt:lpstr>1_Office Theme</vt:lpstr>
      <vt:lpstr>PowerPoint Presentation</vt:lpstr>
      <vt:lpstr>Motivating example in cybersecurity</vt:lpstr>
      <vt:lpstr>Unsupervised Learning</vt:lpstr>
      <vt:lpstr>Clustering</vt:lpstr>
      <vt:lpstr>What is Clustering?</vt:lpstr>
      <vt:lpstr>Standard Approaches to Clustering</vt:lpstr>
      <vt:lpstr>K-means Clustering</vt:lpstr>
      <vt:lpstr>K-means Algorithm</vt:lpstr>
      <vt:lpstr>Properties and challenges with K-means</vt:lpstr>
      <vt:lpstr>Dimensionality Reduction</vt:lpstr>
      <vt:lpstr>Basic Challenge</vt:lpstr>
      <vt:lpstr>Example</vt:lpstr>
      <vt:lpstr>Typical Approaches</vt:lpstr>
      <vt:lpstr>Principal Component Analysis (PCA)</vt:lpstr>
      <vt:lpstr>PCA is a Projection</vt:lpstr>
      <vt:lpstr>Example: Eigen Faces</vt:lpstr>
      <vt:lpstr>Concluding remarks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Nick Kolber</dc:creator>
  <cp:lastModifiedBy>Yuxin Chen</cp:lastModifiedBy>
  <cp:revision>148</cp:revision>
  <cp:lastPrinted>2019-10-22T16:35:22Z</cp:lastPrinted>
  <dcterms:created xsi:type="dcterms:W3CDTF">2019-10-07T15:32:39Z</dcterms:created>
  <dcterms:modified xsi:type="dcterms:W3CDTF">2020-11-30T15:47:30Z</dcterms:modified>
</cp:coreProperties>
</file>